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514" r:id="rId5"/>
    <p:sldId id="512" r:id="rId6"/>
    <p:sldId id="537" r:id="rId7"/>
    <p:sldId id="516" r:id="rId8"/>
    <p:sldId id="479" r:id="rId9"/>
    <p:sldId id="517" r:id="rId10"/>
    <p:sldId id="522" r:id="rId11"/>
    <p:sldId id="523" r:id="rId12"/>
    <p:sldId id="531" r:id="rId13"/>
    <p:sldId id="538" r:id="rId14"/>
    <p:sldId id="527" r:id="rId15"/>
    <p:sldId id="532" r:id="rId16"/>
    <p:sldId id="533" r:id="rId17"/>
    <p:sldId id="535" r:id="rId18"/>
    <p:sldId id="534" r:id="rId19"/>
    <p:sldId id="539" r:id="rId20"/>
    <p:sldId id="557" r:id="rId21"/>
    <p:sldId id="558" r:id="rId22"/>
    <p:sldId id="559" r:id="rId23"/>
    <p:sldId id="560" r:id="rId24"/>
    <p:sldId id="520" r:id="rId25"/>
    <p:sldId id="562" r:id="rId26"/>
    <p:sldId id="561" r:id="rId27"/>
    <p:sldId id="564" r:id="rId28"/>
    <p:sldId id="563" r:id="rId29"/>
    <p:sldId id="529" r:id="rId30"/>
    <p:sldId id="565" r:id="rId31"/>
    <p:sldId id="566" r:id="rId32"/>
    <p:sldId id="567" r:id="rId33"/>
    <p:sldId id="570" r:id="rId34"/>
    <p:sldId id="571" r:id="rId35"/>
  </p:sldIdLst>
  <p:sldSz cx="9144000" cy="5143500"/>
  <p:notesSz cx="6858000" cy="9144000"/>
  <p:custDataLst>
    <p:tags r:id="rId3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78" userDrawn="1">
          <p15:clr>
            <a:srgbClr val="A4A3A4"/>
          </p15:clr>
        </p15:guide>
        <p15:guide id="2" pos="29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78"/>
        <p:guide pos="290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67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22.png"/><Relationship Id="rId7" Type="http://schemas.openxmlformats.org/officeDocument/2006/relationships/tags" Target="../tags/tag22.xml"/><Relationship Id="rId6" Type="http://schemas.openxmlformats.org/officeDocument/2006/relationships/image" Target="../media/image21.png"/><Relationship Id="rId5" Type="http://schemas.openxmlformats.org/officeDocument/2006/relationships/tags" Target="../tags/tag21.xml"/><Relationship Id="rId4" Type="http://schemas.openxmlformats.org/officeDocument/2006/relationships/image" Target="../media/image20.png"/><Relationship Id="rId3" Type="http://schemas.openxmlformats.org/officeDocument/2006/relationships/tags" Target="../tags/tag20.xml"/><Relationship Id="rId2" Type="http://schemas.openxmlformats.org/officeDocument/2006/relationships/image" Target="../media/image19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3.png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tags" Target="../tags/tag26.xml"/><Relationship Id="rId4" Type="http://schemas.openxmlformats.org/officeDocument/2006/relationships/image" Target="../media/image25.png"/><Relationship Id="rId3" Type="http://schemas.openxmlformats.org/officeDocument/2006/relationships/tags" Target="../tags/tag25.xml"/><Relationship Id="rId2" Type="http://schemas.openxmlformats.org/officeDocument/2006/relationships/image" Target="../media/image24.png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0.png"/><Relationship Id="rId7" Type="http://schemas.openxmlformats.org/officeDocument/2006/relationships/tags" Target="../tags/tag30.xml"/><Relationship Id="rId6" Type="http://schemas.openxmlformats.org/officeDocument/2006/relationships/image" Target="../media/image29.png"/><Relationship Id="rId5" Type="http://schemas.openxmlformats.org/officeDocument/2006/relationships/tags" Target="../tags/tag29.xml"/><Relationship Id="rId4" Type="http://schemas.openxmlformats.org/officeDocument/2006/relationships/image" Target="../media/image28.png"/><Relationship Id="rId3" Type="http://schemas.openxmlformats.org/officeDocument/2006/relationships/tags" Target="../tags/tag28.xml"/><Relationship Id="rId2" Type="http://schemas.openxmlformats.org/officeDocument/2006/relationships/image" Target="../media/image27.png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tags" Target="../tags/tag33.xml"/><Relationship Id="rId4" Type="http://schemas.openxmlformats.org/officeDocument/2006/relationships/image" Target="../media/image32.png"/><Relationship Id="rId3" Type="http://schemas.openxmlformats.org/officeDocument/2006/relationships/tags" Target="../tags/tag32.xml"/><Relationship Id="rId2" Type="http://schemas.openxmlformats.org/officeDocument/2006/relationships/image" Target="../media/image31.png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tags" Target="../tags/tag36.xml"/><Relationship Id="rId4" Type="http://schemas.openxmlformats.org/officeDocument/2006/relationships/image" Target="../media/image35.png"/><Relationship Id="rId3" Type="http://schemas.openxmlformats.org/officeDocument/2006/relationships/tags" Target="../tags/tag35.xml"/><Relationship Id="rId2" Type="http://schemas.openxmlformats.org/officeDocument/2006/relationships/image" Target="../media/image34.png"/><Relationship Id="rId1" Type="http://schemas.openxmlformats.org/officeDocument/2006/relationships/tags" Target="../tags/tag3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../media/image40.png"/><Relationship Id="rId7" Type="http://schemas.openxmlformats.org/officeDocument/2006/relationships/tags" Target="../tags/tag40.xml"/><Relationship Id="rId6" Type="http://schemas.openxmlformats.org/officeDocument/2006/relationships/image" Target="../media/image39.png"/><Relationship Id="rId5" Type="http://schemas.openxmlformats.org/officeDocument/2006/relationships/tags" Target="../tags/tag39.xml"/><Relationship Id="rId4" Type="http://schemas.openxmlformats.org/officeDocument/2006/relationships/image" Target="../media/image38.png"/><Relationship Id="rId3" Type="http://schemas.openxmlformats.org/officeDocument/2006/relationships/tags" Target="../tags/tag38.xml"/><Relationship Id="rId2" Type="http://schemas.openxmlformats.org/officeDocument/2006/relationships/image" Target="../media/image37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41.png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3.png"/><Relationship Id="rId3" Type="http://schemas.openxmlformats.org/officeDocument/2006/relationships/tags" Target="../tags/tag43.xml"/><Relationship Id="rId2" Type="http://schemas.openxmlformats.org/officeDocument/2006/relationships/image" Target="../media/image42.png"/><Relationship Id="rId1" Type="http://schemas.openxmlformats.org/officeDocument/2006/relationships/tags" Target="../tags/tag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1" Type="http://schemas.openxmlformats.org/officeDocument/2006/relationships/tags" Target="../tags/tag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tags" Target="../tags/tag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1" Type="http://schemas.openxmlformats.org/officeDocument/2006/relationships/tags" Target="../tags/tag46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8.png"/><Relationship Id="rId3" Type="http://schemas.openxmlformats.org/officeDocument/2006/relationships/tags" Target="../tags/tag48.xml"/><Relationship Id="rId2" Type="http://schemas.openxmlformats.org/officeDocument/2006/relationships/image" Target="../media/image47.png"/><Relationship Id="rId1" Type="http://schemas.openxmlformats.org/officeDocument/2006/relationships/tags" Target="../tags/tag47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0.png"/><Relationship Id="rId3" Type="http://schemas.openxmlformats.org/officeDocument/2006/relationships/tags" Target="../tags/tag50.xml"/><Relationship Id="rId2" Type="http://schemas.openxmlformats.org/officeDocument/2006/relationships/image" Target="../media/image49.png"/><Relationship Id="rId1" Type="http://schemas.openxmlformats.org/officeDocument/2006/relationships/tags" Target="../tags/tag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1" Type="http://schemas.openxmlformats.org/officeDocument/2006/relationships/tags" Target="../tags/tag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1" Type="http://schemas.openxmlformats.org/officeDocument/2006/relationships/tags" Target="../tags/tag5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4.png"/><Relationship Id="rId3" Type="http://schemas.openxmlformats.org/officeDocument/2006/relationships/tags" Target="../tags/tag54.xml"/><Relationship Id="rId2" Type="http://schemas.openxmlformats.org/officeDocument/2006/relationships/image" Target="../media/image53.png"/><Relationship Id="rId1" Type="http://schemas.openxmlformats.org/officeDocument/2006/relationships/tags" Target="../tags/tag53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6.png"/><Relationship Id="rId3" Type="http://schemas.openxmlformats.org/officeDocument/2006/relationships/tags" Target="../tags/tag56.xml"/><Relationship Id="rId2" Type="http://schemas.openxmlformats.org/officeDocument/2006/relationships/image" Target="../media/image55.png"/><Relationship Id="rId1" Type="http://schemas.openxmlformats.org/officeDocument/2006/relationships/tags" Target="../tags/tag5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8.png"/><Relationship Id="rId3" Type="http://schemas.openxmlformats.org/officeDocument/2006/relationships/tags" Target="../tags/tag58.xml"/><Relationship Id="rId2" Type="http://schemas.openxmlformats.org/officeDocument/2006/relationships/image" Target="../media/image57.png"/><Relationship Id="rId1" Type="http://schemas.openxmlformats.org/officeDocument/2006/relationships/tags" Target="../tags/tag57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tags" Target="../tags/tag61.xml"/><Relationship Id="rId4" Type="http://schemas.openxmlformats.org/officeDocument/2006/relationships/image" Target="../media/image60.png"/><Relationship Id="rId3" Type="http://schemas.openxmlformats.org/officeDocument/2006/relationships/tags" Target="../tags/tag60.xml"/><Relationship Id="rId2" Type="http://schemas.openxmlformats.org/officeDocument/2006/relationships/image" Target="../media/image59.png"/><Relationship Id="rId1" Type="http://schemas.openxmlformats.org/officeDocument/2006/relationships/tags" Target="../tags/tag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1" Type="http://schemas.openxmlformats.org/officeDocument/2006/relationships/tags" Target="../tags/tag6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tags" Target="../tags/tag65.xml"/><Relationship Id="rId4" Type="http://schemas.openxmlformats.org/officeDocument/2006/relationships/image" Target="../media/image64.png"/><Relationship Id="rId3" Type="http://schemas.openxmlformats.org/officeDocument/2006/relationships/tags" Target="../tags/tag64.xml"/><Relationship Id="rId2" Type="http://schemas.openxmlformats.org/officeDocument/2006/relationships/image" Target="../media/image63.png"/><Relationship Id="rId1" Type="http://schemas.openxmlformats.org/officeDocument/2006/relationships/tags" Target="../tags/tag6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1" Type="http://schemas.openxmlformats.org/officeDocument/2006/relationships/tags" Target="../tags/tag6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1.png"/><Relationship Id="rId7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tags" Target="../tags/tag10.xml"/><Relationship Id="rId4" Type="http://schemas.openxmlformats.org/officeDocument/2006/relationships/image" Target="../media/image9.png"/><Relationship Id="rId3" Type="http://schemas.openxmlformats.org/officeDocument/2006/relationships/tags" Target="../tags/tag9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5.png"/><Relationship Id="rId7" Type="http://schemas.openxmlformats.org/officeDocument/2006/relationships/tags" Target="../tags/tag15.xml"/><Relationship Id="rId6" Type="http://schemas.openxmlformats.org/officeDocument/2006/relationships/image" Target="../media/image14.png"/><Relationship Id="rId5" Type="http://schemas.openxmlformats.org/officeDocument/2006/relationships/tags" Target="../tags/tag14.xml"/><Relationship Id="rId4" Type="http://schemas.openxmlformats.org/officeDocument/2006/relationships/image" Target="../media/image13.png"/><Relationship Id="rId3" Type="http://schemas.openxmlformats.org/officeDocument/2006/relationships/tags" Target="../tags/tag13.xml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tags" Target="../tags/tag18.xml"/><Relationship Id="rId4" Type="http://schemas.openxmlformats.org/officeDocument/2006/relationships/image" Target="../media/image17.png"/><Relationship Id="rId3" Type="http://schemas.openxmlformats.org/officeDocument/2006/relationships/tags" Target="../tags/tag17.xml"/><Relationship Id="rId2" Type="http://schemas.openxmlformats.org/officeDocument/2006/relationships/image" Target="../media/image16.png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30833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源码解析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Depsgraph</a:t>
            </a:r>
            <a:r>
              <a:rPr lang="zh-CN" altLang="en-US">
                <a:ea typeface="宋体" panose="02010600030101010101" pitchFamily="2" charset="-122"/>
              </a:rPr>
              <a:t>场景依赖图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34061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16175" y="3100070"/>
            <a:ext cx="4311650" cy="2043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545840" y="2952750"/>
            <a:ext cx="1993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</a:t>
            </a:r>
            <a:r>
              <a:rPr lang="en-US" altLang="zh-CN"/>
              <a:t>blender 4.0</a:t>
            </a:r>
            <a:r>
              <a:rPr lang="zh-CN" altLang="en-US">
                <a:ea typeface="宋体" panose="02010600030101010101" pitchFamily="2" charset="-122"/>
              </a:rPr>
              <a:t>源码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节点连接</a:t>
            </a:r>
            <a:r>
              <a:rPr lang="en-US" altLang="zh-CN"/>
              <a:t>Relation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relation</a:t>
            </a:r>
            <a:r>
              <a:rPr lang="zh-CN" altLang="en-US">
                <a:ea typeface="宋体" panose="02010600030101010101" pitchFamily="2" charset="-122"/>
              </a:rPr>
              <a:t>由</a:t>
            </a:r>
            <a:r>
              <a:rPr lang="en-US" altLang="zh-CN">
                <a:ea typeface="宋体" panose="02010600030101010101" pitchFamily="2" charset="-122"/>
              </a:rPr>
              <a:t>node</a:t>
            </a:r>
            <a:r>
              <a:rPr lang="zh-CN" altLang="en-US">
                <a:ea typeface="宋体" panose="02010600030101010101" pitchFamily="2" charset="-122"/>
              </a:rPr>
              <a:t>持有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add_relation</a:t>
            </a:r>
            <a:r>
              <a:rPr lang="zh-CN" altLang="en-US">
                <a:ea typeface="宋体" panose="02010600030101010101" pitchFamily="2" charset="-122"/>
              </a:rPr>
              <a:t>可发生在</a:t>
            </a:r>
            <a:r>
              <a:rPr lang="en-US" altLang="zh-CN">
                <a:ea typeface="宋体" panose="02010600030101010101" pitchFamily="2" charset="-122"/>
              </a:rPr>
              <a:t>component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operation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time source</a:t>
            </a:r>
            <a:r>
              <a:rPr lang="zh-CN" altLang="en-US">
                <a:ea typeface="宋体" panose="02010600030101010101" pitchFamily="2" charset="-122"/>
              </a:rPr>
              <a:t>之间，而实际上连接的是两</a:t>
            </a:r>
            <a:r>
              <a:rPr lang="en-US" altLang="zh-CN">
                <a:ea typeface="宋体" panose="02010600030101010101" pitchFamily="2" charset="-122"/>
              </a:rPr>
              <a:t>operation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time</a:t>
            </a:r>
            <a:r>
              <a:rPr lang="zh-CN" altLang="en-US">
                <a:ea typeface="宋体" panose="02010600030101010101" pitchFamily="2" charset="-122"/>
              </a:rPr>
              <a:t>到</a:t>
            </a:r>
            <a:r>
              <a:rPr lang="en-US" altLang="zh-CN">
                <a:ea typeface="宋体" panose="02010600030101010101" pitchFamily="2" charset="-122"/>
              </a:rPr>
              <a:t>operation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415" y="3982085"/>
            <a:ext cx="3079750" cy="1161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28715" y="2495550"/>
            <a:ext cx="2914650" cy="1285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28715" y="3863975"/>
            <a:ext cx="2915285" cy="1279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7830" y="2785745"/>
            <a:ext cx="2280285" cy="11283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85795" y="3635375"/>
            <a:ext cx="295465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对比游戏引擎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ID &lt;=&gt; GameObject?</a:t>
            </a:r>
            <a:endParaRPr lang="en-US" altLang="zh-CN"/>
          </a:p>
          <a:p>
            <a:r>
              <a:rPr lang="en-US" altLang="zh-CN"/>
              <a:t>Component &lt;=&gt; Component?</a:t>
            </a:r>
            <a:endParaRPr lang="en-US" altLang="zh-CN"/>
          </a:p>
          <a:p>
            <a:r>
              <a:rPr lang="en-US" altLang="zh-CN"/>
              <a:t>Operation &lt;=&gt; Component</a:t>
            </a:r>
            <a:r>
              <a:rPr lang="zh-CN" altLang="en-US">
                <a:ea typeface="宋体" panose="02010600030101010101" pitchFamily="2" charset="-122"/>
              </a:rPr>
              <a:t>的接口函数</a:t>
            </a:r>
            <a:r>
              <a:rPr lang="en-US" altLang="zh-CN">
                <a:ea typeface="宋体" panose="02010600030101010101" pitchFamily="2" charset="-122"/>
              </a:rPr>
              <a:t>?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>
                <a:ea typeface="宋体" panose="02010600030101010101" pitchFamily="2" charset="-122"/>
              </a:rPr>
              <a:t>插件可视化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blender</a:t>
            </a:r>
            <a:r>
              <a:rPr lang="zh-CN" altLang="en-US" sz="1400">
                <a:ea typeface="宋体" panose="02010600030101010101" pitchFamily="2" charset="-122"/>
              </a:rPr>
              <a:t>自带</a:t>
            </a:r>
            <a:r>
              <a:rPr lang="en-US" altLang="zh-CN" sz="1400">
                <a:ea typeface="宋体" panose="02010600030101010101" pitchFamily="2" charset="-122"/>
              </a:rPr>
              <a:t>dependency graph debug</a:t>
            </a:r>
            <a:r>
              <a:rPr lang="zh-CN" altLang="en-US" sz="1400">
                <a:ea typeface="宋体" panose="02010600030101010101" pitchFamily="2" charset="-122"/>
              </a:rPr>
              <a:t>插件，安装后在</a:t>
            </a:r>
            <a:r>
              <a:rPr lang="en-US" altLang="zh-CN" sz="1400">
                <a:ea typeface="宋体" panose="02010600030101010101" pitchFamily="2" charset="-122"/>
              </a:rPr>
              <a:t>view layer</a:t>
            </a:r>
            <a:r>
              <a:rPr lang="zh-CN" altLang="en-US" sz="1400">
                <a:ea typeface="宋体" panose="02010600030101010101" pitchFamily="2" charset="-122"/>
              </a:rPr>
              <a:t>面板有按钮输出当前</a:t>
            </a:r>
            <a:r>
              <a:rPr lang="en-US" altLang="zh-CN" sz="1400">
                <a:ea typeface="宋体" panose="02010600030101010101" pitchFamily="2" charset="-122"/>
              </a:rPr>
              <a:t>depsgraph</a:t>
            </a:r>
            <a:endParaRPr lang="zh-CN" altLang="en-US" sz="1400"/>
          </a:p>
          <a:p>
            <a:r>
              <a:rPr lang="zh-CN" altLang="en-US" sz="1400">
                <a:ea typeface="宋体" panose="02010600030101010101" pitchFamily="2" charset="-122"/>
              </a:rPr>
              <a:t>导出为</a:t>
            </a:r>
            <a:r>
              <a:rPr lang="en-US" altLang="zh-CN" sz="1400">
                <a:ea typeface="宋体" panose="02010600030101010101" pitchFamily="2" charset="-122"/>
              </a:rPr>
              <a:t>dot</a:t>
            </a:r>
            <a:r>
              <a:rPr lang="zh-CN" altLang="en-US" sz="1400">
                <a:ea typeface="宋体" panose="02010600030101010101" pitchFamily="2" charset="-122"/>
              </a:rPr>
              <a:t>文件，安装</a:t>
            </a:r>
            <a:r>
              <a:rPr lang="en-US" altLang="zh-CN" sz="1400">
                <a:ea typeface="宋体" panose="02010600030101010101" pitchFamily="2" charset="-122"/>
              </a:rPr>
              <a:t>graphviz</a:t>
            </a:r>
            <a:r>
              <a:rPr lang="zh-CN" altLang="en-US" sz="1400">
                <a:ea typeface="宋体" panose="02010600030101010101" pitchFamily="2" charset="-122"/>
              </a:rPr>
              <a:t>查看结果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365" y="3235325"/>
            <a:ext cx="2286000" cy="1908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97785" y="2298700"/>
            <a:ext cx="1398905" cy="2844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10380" y="1967230"/>
            <a:ext cx="4649470" cy="31534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>
                <a:ea typeface="宋体" panose="02010600030101010101" pitchFamily="2" charset="-122"/>
              </a:rPr>
              <a:t>例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：父子</a:t>
            </a:r>
            <a:r>
              <a:rPr lang="en-US" altLang="zh-CN">
                <a:ea typeface="宋体" panose="02010600030101010101" pitchFamily="2" charset="-122"/>
              </a:rPr>
              <a:t>transform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父节点</a:t>
            </a:r>
            <a:r>
              <a:rPr lang="en-US" altLang="zh-CN"/>
              <a:t>OBCube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transform</a:t>
            </a:r>
            <a:r>
              <a:rPr lang="zh-CN" altLang="en-US">
                <a:ea typeface="宋体" panose="02010600030101010101" pitchFamily="2" charset="-122"/>
              </a:rPr>
              <a:t>影响子节点</a:t>
            </a:r>
            <a:r>
              <a:rPr lang="en-US" altLang="zh-CN">
                <a:ea typeface="宋体" panose="02010600030101010101" pitchFamily="2" charset="-122"/>
              </a:rPr>
              <a:t>OBCube.001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transform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41465" y="1815465"/>
            <a:ext cx="2473960" cy="883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4160" y="2819400"/>
            <a:ext cx="2501265" cy="2291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023870"/>
            <a:ext cx="2949575" cy="1817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83865" y="2811145"/>
            <a:ext cx="3631565" cy="23323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mesh boolean</a:t>
            </a:r>
            <a:r>
              <a:rPr lang="zh-CN" altLang="en-US">
                <a:ea typeface="宋体" panose="02010600030101010101" pitchFamily="2" charset="-122"/>
              </a:rPr>
              <a:t>修改器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mesh boolean</a:t>
            </a:r>
            <a:r>
              <a:rPr lang="zh-CN" altLang="en-US">
                <a:ea typeface="宋体" panose="02010600030101010101" pitchFamily="2" charset="-122"/>
              </a:rPr>
              <a:t>修改器的</a:t>
            </a:r>
            <a:r>
              <a:rPr lang="en-US" altLang="zh-CN">
                <a:ea typeface="宋体" panose="02010600030101010101" pitchFamily="2" charset="-122"/>
              </a:rPr>
              <a:t>updateDepsgraph</a:t>
            </a:r>
            <a:r>
              <a:rPr lang="zh-CN" altLang="en-US">
                <a:ea typeface="宋体" panose="02010600030101010101" pitchFamily="2" charset="-122"/>
              </a:rPr>
              <a:t>调用</a:t>
            </a:r>
            <a:r>
              <a:rPr lang="en-US" altLang="zh-CN">
                <a:ea typeface="宋体" panose="02010600030101010101" pitchFamily="2" charset="-122"/>
              </a:rPr>
              <a:t>DEG_add_object_relation</a:t>
            </a:r>
            <a:r>
              <a:rPr lang="zh-CN" altLang="en-US">
                <a:ea typeface="宋体" panose="02010600030101010101" pitchFamily="2" charset="-122"/>
              </a:rPr>
              <a:t>，添加了对被引用物体</a:t>
            </a:r>
            <a:r>
              <a:rPr lang="en-US" altLang="zh-CN">
                <a:ea typeface="宋体" panose="02010600030101010101" pitchFamily="2" charset="-122"/>
              </a:rPr>
              <a:t>transform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geometry</a:t>
            </a:r>
            <a:r>
              <a:rPr lang="zh-CN" altLang="en-US">
                <a:ea typeface="宋体" panose="02010600030101010101" pitchFamily="2" charset="-122"/>
              </a:rPr>
              <a:t>的依赖关系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63720" y="3696970"/>
            <a:ext cx="4568825" cy="1446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74565" y="2135505"/>
            <a:ext cx="3787140" cy="1535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7200" y="2075815"/>
            <a:ext cx="3575685" cy="30676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例</a:t>
            </a:r>
            <a:r>
              <a:rPr lang="en-US" altLang="zh-CN"/>
              <a:t>3</a:t>
            </a:r>
            <a:r>
              <a:rPr lang="zh-CN" altLang="en-US">
                <a:ea typeface="宋体" panose="02010600030101010101" pitchFamily="2" charset="-122"/>
              </a:rPr>
              <a:t>：几何节点修改器的跨物体引用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几何节点修改器对引用的</a:t>
            </a:r>
            <a:r>
              <a:rPr lang="en-US" altLang="zh-CN"/>
              <a:t>ID</a:t>
            </a:r>
            <a:r>
              <a:rPr lang="zh-CN" altLang="en-US">
                <a:ea typeface="宋体" panose="02010600030101010101" pitchFamily="2" charset="-122"/>
              </a:rPr>
              <a:t>节点添加依赖关系，如</a:t>
            </a:r>
            <a:r>
              <a:rPr lang="en-US" altLang="zh-CN">
                <a:ea typeface="宋体" panose="02010600030101010101" pitchFamily="2" charset="-122"/>
              </a:rPr>
              <a:t>object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transform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geometry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31790" y="1591310"/>
            <a:ext cx="3075940" cy="2306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59705" y="3933190"/>
            <a:ext cx="3420110" cy="1210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605" y="2406650"/>
            <a:ext cx="3543935" cy="27368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例</a:t>
            </a:r>
            <a:r>
              <a:rPr lang="en-US" altLang="zh-CN"/>
              <a:t>4</a:t>
            </a:r>
            <a:r>
              <a:rPr lang="zh-CN" altLang="en-US">
                <a:ea typeface="宋体" panose="02010600030101010101" pitchFamily="2" charset="-122"/>
              </a:rPr>
              <a:t>：动画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311140" cy="3416300"/>
          </a:xfrm>
        </p:spPr>
        <p:txBody>
          <a:bodyPr/>
          <a:p>
            <a:r>
              <a:rPr lang="en-US" altLang="zh-CN"/>
              <a:t>time source</a:t>
            </a:r>
            <a:r>
              <a:rPr lang="zh-CN" altLang="en-US">
                <a:ea typeface="宋体" panose="02010600030101010101" pitchFamily="2" charset="-122"/>
              </a:rPr>
              <a:t>驱动</a:t>
            </a:r>
            <a:r>
              <a:rPr lang="en-US" altLang="zh-CN">
                <a:ea typeface="宋体" panose="02010600030101010101" pitchFamily="2" charset="-122"/>
              </a:rPr>
              <a:t>action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action</a:t>
            </a:r>
            <a:r>
              <a:rPr lang="zh-CN" altLang="en-US">
                <a:ea typeface="宋体" panose="02010600030101010101" pitchFamily="2" charset="-122"/>
              </a:rPr>
              <a:t>驱动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animation component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animation</a:t>
            </a:r>
            <a:r>
              <a:rPr lang="zh-CN" altLang="en-US">
                <a:ea typeface="宋体" panose="02010600030101010101" pitchFamily="2" charset="-122"/>
              </a:rPr>
              <a:t>驱动对应</a:t>
            </a:r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属性，修改</a:t>
            </a:r>
            <a:r>
              <a:rPr lang="en-US" altLang="zh-CN">
                <a:ea typeface="宋体" panose="02010600030101010101" pitchFamily="2" charset="-122"/>
              </a:rPr>
              <a:t>location</a:t>
            </a:r>
            <a:r>
              <a:rPr lang="zh-CN" altLang="en-US">
                <a:ea typeface="宋体" panose="02010600030101010101" pitchFamily="2" charset="-122"/>
              </a:rPr>
              <a:t>需要重算</a:t>
            </a:r>
            <a:r>
              <a:rPr lang="en-US" altLang="zh-CN">
                <a:ea typeface="宋体" panose="02010600030101010101" pitchFamily="2" charset="-122"/>
              </a:rPr>
              <a:t>transform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03600" y="3702685"/>
            <a:ext cx="5687060" cy="1393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9250" y="2395220"/>
            <a:ext cx="2289810" cy="1125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6540" y="3520440"/>
            <a:ext cx="2510790" cy="1623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10070" y="0"/>
            <a:ext cx="2233930" cy="2308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738620" y="2308225"/>
            <a:ext cx="2405380" cy="14465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何时构建</a:t>
            </a:r>
            <a:r>
              <a:rPr lang="en-US" altLang="zh-CN"/>
              <a:t>depsgraph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帧循环：接收窗口事件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处理窗口事件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处理这些事件造成的世界变化</a:t>
            </a:r>
            <a:r>
              <a:rPr lang="en-US" altLang="zh-CN">
                <a:ea typeface="宋体" panose="02010600030101010101" pitchFamily="2" charset="-122"/>
              </a:rPr>
              <a:t>-&gt;</a:t>
            </a:r>
            <a:r>
              <a:rPr lang="zh-CN" altLang="en-US">
                <a:ea typeface="宋体" panose="02010600030101010101" pitchFamily="2" charset="-122"/>
              </a:rPr>
              <a:t>渲染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每帧</a:t>
            </a:r>
            <a:r>
              <a:rPr lang="en-US" altLang="zh-CN">
                <a:ea typeface="宋体" panose="02010600030101010101" pitchFamily="2" charset="-122"/>
              </a:rPr>
              <a:t>do notifiers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scene_graph_update_tagged</a:t>
            </a:r>
            <a:r>
              <a:rPr lang="zh-CN" altLang="en-US">
                <a:ea typeface="宋体" panose="02010600030101010101" pitchFamily="2" charset="-122"/>
              </a:rPr>
              <a:t>阶段检查</a:t>
            </a:r>
            <a:r>
              <a:rPr lang="en-US" altLang="zh-CN">
                <a:ea typeface="宋体" panose="02010600030101010101" pitchFamily="2" charset="-122"/>
              </a:rPr>
              <a:t>need_update_relations</a:t>
            </a:r>
            <a:r>
              <a:rPr lang="zh-CN" altLang="en-US">
                <a:ea typeface="宋体" panose="02010600030101010101" pitchFamily="2" charset="-122"/>
              </a:rPr>
              <a:t>字段，为</a:t>
            </a:r>
            <a:r>
              <a:rPr lang="en-US" altLang="zh-CN">
                <a:ea typeface="宋体" panose="02010600030101010101" pitchFamily="2" charset="-122"/>
              </a:rPr>
              <a:t>true</a:t>
            </a:r>
            <a:r>
              <a:rPr lang="zh-CN" altLang="en-US">
                <a:ea typeface="宋体" panose="02010600030101010101" pitchFamily="2" charset="-122"/>
              </a:rPr>
              <a:t>则重建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4250" y="3181985"/>
            <a:ext cx="3025775" cy="1842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1755" y="3181350"/>
            <a:ext cx="3481070" cy="18427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触发构建</a:t>
            </a:r>
            <a:r>
              <a:rPr lang="en-US" altLang="zh-CN"/>
              <a:t>depsgraph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处理窗口事件阶段调用DEG_relations_tag_update</a:t>
            </a:r>
            <a:r>
              <a:rPr lang="en-US" altLang="zh-CN"/>
              <a:t>()-&gt;DEG_graph_tag_relations_update()</a:t>
            </a:r>
            <a:r>
              <a:rPr lang="zh-CN" altLang="en-US"/>
              <a:t>标记</a:t>
            </a:r>
            <a:r>
              <a:rPr lang="en-US" altLang="zh-CN"/>
              <a:t>need_update_relations</a:t>
            </a:r>
            <a:r>
              <a:rPr lang="zh-CN" altLang="en-US">
                <a:ea typeface="宋体" panose="02010600030101010101" pitchFamily="2" charset="-122"/>
              </a:rPr>
              <a:t>为</a:t>
            </a:r>
            <a:r>
              <a:rPr lang="en-US" altLang="zh-CN">
                <a:ea typeface="宋体" panose="02010600030101010101" pitchFamily="2" charset="-122"/>
              </a:rPr>
              <a:t>true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增删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、修改器等操作都会触发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44800" y="2801620"/>
            <a:ext cx="345440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从头构建</a:t>
            </a:r>
            <a:r>
              <a:rPr lang="en-US" altLang="zh-CN"/>
              <a:t>depsgraph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目前在</a:t>
            </a:r>
            <a:r>
              <a:rPr lang="en-US" altLang="zh-CN"/>
              <a:t>begin_build()</a:t>
            </a:r>
            <a:r>
              <a:rPr lang="zh-CN" altLang="en-US">
                <a:ea typeface="宋体" panose="02010600030101010101" pitchFamily="2" charset="-122"/>
              </a:rPr>
              <a:t>阶段会清除所有节点，只要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r>
              <a:rPr lang="zh-CN" altLang="en-US">
                <a:ea typeface="宋体" panose="02010600030101010101" pitchFamily="2" charset="-122"/>
              </a:rPr>
              <a:t>拓扑结构发生变化就必须从头构建整个图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60675" y="1925955"/>
            <a:ext cx="3422650" cy="31934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引言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如何从原始数据得到最终显示结果？</a:t>
            </a:r>
            <a:endParaRPr lang="zh-CN" altLang="en-US"/>
          </a:p>
          <a:p>
            <a:r>
              <a:rPr lang="zh-CN" altLang="en-US"/>
              <a:t>如何接入不同渲染器？</a:t>
            </a:r>
            <a:endParaRPr lang="zh-CN" altLang="en-US"/>
          </a:p>
          <a:p>
            <a:r>
              <a:rPr lang="zh-CN" altLang="zh-CN">
                <a:ea typeface="宋体" panose="02010600030101010101" pitchFamily="2" charset="-122"/>
              </a:rPr>
              <a:t>例：立方体加倒角</a:t>
            </a:r>
            <a:r>
              <a:rPr lang="zh-CN" altLang="en-US">
                <a:ea typeface="宋体" panose="02010600030101010101" pitchFamily="2" charset="-122"/>
              </a:rPr>
              <a:t>修改器</a:t>
            </a:r>
            <a:r>
              <a:rPr lang="zh-CN" altLang="zh-CN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blend</a:t>
            </a:r>
            <a:r>
              <a:rPr lang="zh-CN" altLang="en-US">
                <a:ea typeface="宋体" panose="02010600030101010101" pitchFamily="2" charset="-122"/>
              </a:rPr>
              <a:t>文件记录原始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信息和</a:t>
            </a:r>
            <a:r>
              <a:rPr lang="en-US" altLang="zh-CN">
                <a:ea typeface="宋体" panose="02010600030101010101" pitchFamily="2" charset="-122"/>
              </a:rPr>
              <a:t>modifier</a:t>
            </a:r>
            <a:r>
              <a:rPr lang="zh-CN" altLang="en-US">
                <a:ea typeface="宋体" panose="02010600030101010101" pitchFamily="2" charset="-122"/>
              </a:rPr>
              <a:t>数据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91030" y="2517140"/>
            <a:ext cx="536194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depsgraph</a:t>
            </a:r>
            <a:r>
              <a:rPr lang="zh-CN" altLang="en-US">
                <a:ea typeface="宋体" panose="02010600030101010101" pitchFamily="2" charset="-122"/>
              </a:rPr>
              <a:t>构建时间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控制台输入</a:t>
            </a:r>
            <a:r>
              <a:rPr lang="en-US" altLang="zh-CN"/>
              <a:t>bpy.app.debug_depsgraph_build=True</a:t>
            </a:r>
            <a:r>
              <a:rPr lang="zh-CN" altLang="en-US">
                <a:ea typeface="宋体" panose="02010600030101010101" pitchFamily="2" charset="-122"/>
              </a:rPr>
              <a:t>可以输出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r>
              <a:rPr lang="zh-CN" altLang="en-US">
                <a:ea typeface="宋体" panose="02010600030101010101" pitchFamily="2" charset="-122"/>
              </a:rPr>
              <a:t>构建时间（</a:t>
            </a:r>
            <a:r>
              <a:rPr lang="en-US" altLang="zh-CN">
                <a:ea typeface="宋体" panose="02010600030101010101" pitchFamily="2" charset="-122"/>
              </a:rPr>
              <a:t>bpy.app.debug_depsgraph=True</a:t>
            </a:r>
            <a:r>
              <a:rPr lang="zh-CN" altLang="en-US">
                <a:ea typeface="宋体" panose="02010600030101010101" pitchFamily="2" charset="-122"/>
              </a:rPr>
              <a:t>可以输出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r>
              <a:rPr lang="zh-CN" altLang="en-US">
                <a:ea typeface="宋体" panose="02010600030101010101" pitchFamily="2" charset="-122"/>
              </a:rPr>
              <a:t>相关所有耗时）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图越复杂构建时间越长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7215" y="2345690"/>
            <a:ext cx="2909570" cy="27978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更新</a:t>
            </a:r>
            <a:r>
              <a:rPr lang="en-US" altLang="zh-CN"/>
              <a:t>depsgraph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238750" cy="3780790"/>
          </a:xfrm>
        </p:spPr>
        <p:txBody>
          <a:bodyPr/>
          <a:p>
            <a:r>
              <a:rPr lang="zh-CN" altLang="en-US"/>
              <a:t>scene_graph_update_tagged里先检查是否需要重新构建</a:t>
            </a:r>
            <a:r>
              <a:rPr lang="en-US" altLang="zh-CN"/>
              <a:t>depsgraph</a:t>
            </a:r>
            <a:r>
              <a:rPr lang="zh-CN" altLang="en-US">
                <a:ea typeface="宋体" panose="02010600030101010101" pitchFamily="2" charset="-122"/>
              </a:rPr>
              <a:t>，再</a:t>
            </a:r>
            <a:r>
              <a:rPr lang="en-US" altLang="zh-CN">
                <a:ea typeface="宋体" panose="02010600030101010101" pitchFamily="2" charset="-122"/>
              </a:rPr>
              <a:t>DEG_evaluate_on_refresh</a:t>
            </a:r>
            <a:r>
              <a:rPr lang="zh-CN" altLang="en-US">
                <a:ea typeface="宋体" panose="02010600030101010101" pitchFamily="2" charset="-122"/>
              </a:rPr>
              <a:t>对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r>
              <a:rPr lang="zh-CN" altLang="en-US">
                <a:ea typeface="宋体" panose="02010600030101010101" pitchFamily="2" charset="-122"/>
              </a:rPr>
              <a:t>求值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循环跑两次是因为第一次的回调可能修改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evaluate</a:t>
            </a:r>
            <a:r>
              <a:rPr lang="zh-CN" altLang="en-US">
                <a:ea typeface="宋体" panose="02010600030101010101" pitchFamily="2" charset="-122"/>
              </a:rPr>
              <a:t>时检查是否已经</a:t>
            </a:r>
            <a:r>
              <a:rPr lang="en-US" altLang="zh-CN">
                <a:ea typeface="宋体" panose="02010600030101010101" pitchFamily="2" charset="-122"/>
              </a:rPr>
              <a:t>fully evaluated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entry_tags</a:t>
            </a:r>
            <a:r>
              <a:rPr lang="zh-CN" altLang="en-US">
                <a:ea typeface="宋体" panose="02010600030101010101" pitchFamily="2" charset="-122"/>
              </a:rPr>
              <a:t>是否为空，是的话跳过后续步骤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68315" y="1109345"/>
            <a:ext cx="3554095" cy="3867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45565" y="3656330"/>
            <a:ext cx="3171190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>
                <a:ea typeface="宋体" panose="02010600030101010101" pitchFamily="2" charset="-122"/>
              </a:rPr>
              <a:t>插入</a:t>
            </a:r>
            <a:r>
              <a:rPr lang="en-US" altLang="zh-CN">
                <a:ea typeface="宋体" panose="02010600030101010101" pitchFamily="2" charset="-122"/>
              </a:rPr>
              <a:t>entry_tag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add_entry_tag</a:t>
            </a:r>
            <a:r>
              <a:rPr lang="zh-CN" altLang="en-US">
                <a:ea typeface="宋体" panose="02010600030101010101" pitchFamily="2" charset="-122"/>
              </a:rPr>
              <a:t>插入</a:t>
            </a:r>
            <a:r>
              <a:rPr lang="en-US" altLang="zh-CN">
                <a:ea typeface="宋体" panose="02010600030101010101" pitchFamily="2" charset="-122"/>
              </a:rPr>
              <a:t>entry_tag</a:t>
            </a:r>
            <a:r>
              <a:rPr lang="zh-CN" altLang="en-US">
                <a:ea typeface="宋体" panose="02010600030101010101" pitchFamily="2" charset="-122"/>
              </a:rPr>
              <a:t>，即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r>
              <a:rPr lang="zh-CN" altLang="en-US">
                <a:ea typeface="宋体" panose="02010600030101010101" pitchFamily="2" charset="-122"/>
              </a:rPr>
              <a:t>变化的起因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通常发生在</a:t>
            </a:r>
            <a:r>
              <a:rPr lang="en-US" altLang="zh-CN">
                <a:ea typeface="宋体" panose="02010600030101010101" pitchFamily="2" charset="-122"/>
              </a:rPr>
              <a:t>do handler</a:t>
            </a:r>
            <a:r>
              <a:rPr lang="zh-CN" altLang="en-US">
                <a:ea typeface="宋体" panose="02010600030101010101" pitchFamily="2" charset="-122"/>
              </a:rPr>
              <a:t>阶段，即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事件触发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r>
              <a:rPr lang="zh-CN" altLang="en-US">
                <a:ea typeface="宋体" panose="02010600030101010101" pitchFamily="2" charset="-122"/>
              </a:rPr>
              <a:t>数据变化，如</a:t>
            </a:r>
            <a:r>
              <a:rPr lang="en-US" altLang="zh-CN">
                <a:ea typeface="宋体" panose="02010600030101010101" pitchFamily="2" charset="-122"/>
              </a:rPr>
              <a:t>transfrom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属性变化触发</a:t>
            </a:r>
            <a:r>
              <a:rPr lang="en-US" altLang="zh-CN">
                <a:ea typeface="宋体" panose="02010600030101010101" pitchFamily="2" charset="-122"/>
              </a:rPr>
              <a:t>entry_tag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1985" y="2425700"/>
            <a:ext cx="4079875" cy="2700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36185" y="3317240"/>
            <a:ext cx="3498850" cy="9074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确定需要更新的节点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372735" cy="3416300"/>
          </a:xfrm>
        </p:spPr>
        <p:txBody>
          <a:bodyPr/>
          <a:p>
            <a:r>
              <a:rPr lang="en-US" altLang="zh-CN"/>
              <a:t>flush_update</a:t>
            </a:r>
            <a:r>
              <a:rPr lang="zh-CN" altLang="en-US">
                <a:ea typeface="宋体" panose="02010600030101010101" pitchFamily="2" charset="-122"/>
              </a:rPr>
              <a:t>阶段遍历</a:t>
            </a:r>
            <a:r>
              <a:rPr lang="en-US" altLang="zh-CN">
                <a:ea typeface="宋体" panose="02010600030101010101" pitchFamily="2" charset="-122"/>
              </a:rPr>
              <a:t>entry_tags</a:t>
            </a:r>
            <a:r>
              <a:rPr lang="zh-CN" altLang="en-US">
                <a:ea typeface="宋体" panose="02010600030101010101" pitchFamily="2" charset="-122"/>
              </a:rPr>
              <a:t>，给对应节点和影响到的后续节点打上</a:t>
            </a:r>
            <a:r>
              <a:rPr lang="en-US" altLang="zh-CN">
                <a:ea typeface="宋体" panose="02010600030101010101" pitchFamily="2" charset="-122"/>
              </a:rPr>
              <a:t>NEEDS_UPDATE</a:t>
            </a:r>
            <a:r>
              <a:rPr lang="zh-CN" altLang="en-US">
                <a:ea typeface="宋体" panose="02010600030101010101" pitchFamily="2" charset="-122"/>
              </a:rPr>
              <a:t>标签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32145" y="956945"/>
            <a:ext cx="3426460" cy="41865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多线程更新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260215" cy="3416300"/>
          </a:xfrm>
        </p:spPr>
        <p:txBody>
          <a:bodyPr/>
          <a:p>
            <a:r>
              <a:rPr lang="zh-CN" altLang="en-US"/>
              <a:t>deg_evaluate_on_refresh</a:t>
            </a:r>
            <a:r>
              <a:rPr lang="en-US" altLang="zh-CN"/>
              <a:t>()</a:t>
            </a:r>
            <a:r>
              <a:rPr lang="zh-CN" altLang="en-US">
                <a:ea typeface="宋体" panose="02010600030101010101" pitchFamily="2" charset="-122"/>
              </a:rPr>
              <a:t>开</a:t>
            </a:r>
            <a:r>
              <a:rPr lang="en-US" altLang="zh-CN">
                <a:ea typeface="宋体" panose="02010600030101010101" pitchFamily="2" charset="-122"/>
              </a:rPr>
              <a:t>task pool</a:t>
            </a:r>
            <a:r>
              <a:rPr lang="zh-CN" altLang="en-US">
                <a:ea typeface="宋体" panose="02010600030101010101" pitchFamily="2" charset="-122"/>
              </a:rPr>
              <a:t>进行多线程更新，</a:t>
            </a:r>
            <a:r>
              <a:rPr lang="en-US" altLang="zh-CN">
                <a:ea typeface="宋体" panose="02010600030101010101" pitchFamily="2" charset="-122"/>
              </a:rPr>
              <a:t>evaluate_graph_threaded_stage</a:t>
            </a:r>
            <a:r>
              <a:rPr lang="zh-CN" altLang="en-US">
                <a:ea typeface="宋体" panose="02010600030101010101" pitchFamily="2" charset="-122"/>
              </a:rPr>
              <a:t>向</a:t>
            </a:r>
            <a:r>
              <a:rPr lang="en-US" altLang="zh-CN">
                <a:ea typeface="宋体" panose="02010600030101010101" pitchFamily="2" charset="-122"/>
              </a:rPr>
              <a:t>task pool</a:t>
            </a:r>
            <a:r>
              <a:rPr lang="zh-CN" altLang="en-US">
                <a:ea typeface="宋体" panose="02010600030101010101" pitchFamily="2" charset="-122"/>
              </a:rPr>
              <a:t>塞入</a:t>
            </a:r>
            <a:r>
              <a:rPr lang="en-US" altLang="zh-CN">
                <a:ea typeface="宋体" panose="02010600030101010101" pitchFamily="2" charset="-122"/>
              </a:rPr>
              <a:t>entry_tag</a:t>
            </a:r>
            <a:r>
              <a:rPr lang="zh-CN" altLang="en-US">
                <a:ea typeface="宋体" panose="02010600030101010101" pitchFamily="2" charset="-122"/>
              </a:rPr>
              <a:t>初始任务，在销毁</a:t>
            </a:r>
            <a:r>
              <a:rPr lang="en-US" altLang="zh-CN">
                <a:ea typeface="宋体" panose="02010600030101010101" pitchFamily="2" charset="-122"/>
              </a:rPr>
              <a:t>task pool</a:t>
            </a:r>
            <a:r>
              <a:rPr lang="zh-CN" altLang="en-US">
                <a:ea typeface="宋体" panose="02010600030101010101" pitchFamily="2" charset="-122"/>
              </a:rPr>
              <a:t>前等待所有任务结束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22165" y="510540"/>
            <a:ext cx="4521835" cy="46329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多线程更新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对塞入</a:t>
            </a:r>
            <a:r>
              <a:rPr lang="en-US" altLang="zh-CN"/>
              <a:t>task pool</a:t>
            </a:r>
            <a:r>
              <a:rPr lang="zh-CN" altLang="en-US">
                <a:ea typeface="宋体" panose="02010600030101010101" pitchFamily="2" charset="-122"/>
              </a:rPr>
              <a:t>的任务执行</a:t>
            </a:r>
            <a:r>
              <a:rPr lang="en-US" altLang="zh-CN">
                <a:ea typeface="宋体" panose="02010600030101010101" pitchFamily="2" charset="-122"/>
              </a:rPr>
              <a:t>deg_task_run_func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evaluate_node</a:t>
            </a:r>
            <a:r>
              <a:rPr lang="zh-CN" altLang="en-US">
                <a:ea typeface="宋体" panose="02010600030101010101" pitchFamily="2" charset="-122"/>
              </a:rPr>
              <a:t>执行节点操作，再将被影响的后续节点任务塞入</a:t>
            </a:r>
            <a:r>
              <a:rPr lang="en-US" altLang="zh-CN">
                <a:ea typeface="宋体" panose="02010600030101010101" pitchFamily="2" charset="-122"/>
              </a:rPr>
              <a:t>task pool</a:t>
            </a:r>
            <a:r>
              <a:rPr lang="zh-CN" altLang="en-US">
                <a:ea typeface="宋体" panose="02010600030101010101" pitchFamily="2" charset="-122"/>
              </a:rPr>
              <a:t>，传播更新内容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3110" y="3521710"/>
            <a:ext cx="3348355" cy="1581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16475" y="3507740"/>
            <a:ext cx="3594100" cy="15767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任务调度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614545" cy="3416300"/>
          </a:xfrm>
        </p:spPr>
        <p:txBody>
          <a:bodyPr/>
          <a:p>
            <a:r>
              <a:rPr lang="zh-CN" altLang="en-US"/>
              <a:t>只有</a:t>
            </a:r>
            <a:r>
              <a:rPr lang="en-US" altLang="zh-CN"/>
              <a:t>num_links_pending</a:t>
            </a:r>
            <a:r>
              <a:rPr lang="zh-CN" altLang="en-US">
                <a:ea typeface="宋体" panose="02010600030101010101" pitchFamily="2" charset="-122"/>
              </a:rPr>
              <a:t>为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的节点能被放入</a:t>
            </a:r>
            <a:r>
              <a:rPr lang="en-US" altLang="zh-CN">
                <a:ea typeface="宋体" panose="02010600030101010101" pitchFamily="2" charset="-122"/>
              </a:rPr>
              <a:t>task pool</a:t>
            </a:r>
            <a:r>
              <a:rPr lang="zh-CN" altLang="en-US">
                <a:ea typeface="宋体" panose="02010600030101010101" pitchFamily="2" charset="-122"/>
              </a:rPr>
              <a:t>，例如</a:t>
            </a:r>
            <a:r>
              <a:rPr lang="en-US" altLang="zh-CN">
                <a:ea typeface="宋体" panose="02010600030101010101" pitchFamily="2" charset="-122"/>
              </a:rPr>
              <a:t>boolean</a:t>
            </a:r>
            <a:r>
              <a:rPr lang="zh-CN" altLang="en-US">
                <a:ea typeface="宋体" panose="02010600030101010101" pitchFamily="2" charset="-122"/>
              </a:rPr>
              <a:t>修改器</a:t>
            </a:r>
            <a:r>
              <a:rPr lang="zh-CN" altLang="en-US">
                <a:ea typeface="宋体" panose="02010600030101010101" pitchFamily="2" charset="-122"/>
              </a:rPr>
              <a:t>依赖另一物体的</a:t>
            </a:r>
            <a:r>
              <a:rPr lang="en-US" altLang="zh-CN">
                <a:ea typeface="宋体" panose="02010600030101010101" pitchFamily="2" charset="-122"/>
              </a:rPr>
              <a:t>geometry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transform component</a:t>
            </a:r>
            <a:r>
              <a:rPr lang="zh-CN" altLang="en-US">
                <a:ea typeface="宋体" panose="02010600030101010101" pitchFamily="2" charset="-122"/>
              </a:rPr>
              <a:t>，只有</a:t>
            </a:r>
            <a:r>
              <a:rPr lang="en-US" altLang="zh-CN">
                <a:ea typeface="宋体" panose="02010600030101010101" pitchFamily="2" charset="-122"/>
              </a:rPr>
              <a:t>geometry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transform</a:t>
            </a:r>
            <a:r>
              <a:rPr lang="zh-CN" altLang="en-US">
                <a:ea typeface="宋体" panose="02010600030101010101" pitchFamily="2" charset="-122"/>
              </a:rPr>
              <a:t>都更新完才会计算</a:t>
            </a:r>
            <a:r>
              <a:rPr lang="en-US" altLang="zh-CN">
                <a:ea typeface="宋体" panose="02010600030101010101" pitchFamily="2" charset="-122"/>
              </a:rPr>
              <a:t>boolean</a:t>
            </a:r>
            <a:r>
              <a:rPr lang="zh-CN" altLang="en-US">
                <a:ea typeface="宋体" panose="02010600030101010101" pitchFamily="2" charset="-122"/>
              </a:rPr>
              <a:t>修改器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0715" y="2994660"/>
            <a:ext cx="3402330" cy="2148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46345" y="422275"/>
            <a:ext cx="4097655" cy="4721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解除环形依赖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可以人为制造出环形依赖，例如两个物体分别以对方作为</a:t>
            </a:r>
            <a:r>
              <a:rPr lang="en-US" altLang="zh-CN"/>
              <a:t>boolean</a:t>
            </a:r>
            <a:r>
              <a:rPr lang="zh-CN" altLang="en-US">
                <a:ea typeface="宋体" panose="02010600030101010101" pitchFamily="2" charset="-122"/>
              </a:rPr>
              <a:t>修改器输入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检查到环形依赖，就会在计算时忽略一条依赖边，并输出警告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06950" y="1988185"/>
            <a:ext cx="3821430" cy="3138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7685" y="2681605"/>
            <a:ext cx="3457575" cy="24447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更新操作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add_operation_node</a:t>
            </a:r>
            <a:r>
              <a:rPr lang="zh-CN" altLang="en-US">
                <a:ea typeface="宋体" panose="02010600030101010101" pitchFamily="2" charset="-122"/>
              </a:rPr>
              <a:t>时可以指定节点更新操作，在</a:t>
            </a:r>
            <a:r>
              <a:rPr lang="en-US" altLang="zh-CN">
                <a:ea typeface="宋体" panose="02010600030101010101" pitchFamily="2" charset="-122"/>
              </a:rPr>
              <a:t>evaluate_node</a:t>
            </a:r>
            <a:r>
              <a:rPr lang="zh-CN" altLang="en-US">
                <a:ea typeface="宋体" panose="02010600030101010101" pitchFamily="2" charset="-122"/>
              </a:rPr>
              <a:t>中执行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例如</a:t>
            </a:r>
            <a:r>
              <a:rPr lang="en-US" altLang="zh-CN">
                <a:ea typeface="宋体" panose="02010600030101010101" pitchFamily="2" charset="-122"/>
              </a:rPr>
              <a:t>object</a:t>
            </a:r>
            <a:r>
              <a:rPr lang="zh-CN" altLang="en-US">
                <a:ea typeface="宋体" panose="02010600030101010101" pitchFamily="2" charset="-122"/>
              </a:rPr>
              <a:t>的几何发生变化会触发</a:t>
            </a:r>
            <a:r>
              <a:rPr lang="en-US" altLang="zh-CN">
                <a:ea typeface="宋体" panose="02010600030101010101" pitchFamily="2" charset="-122"/>
              </a:rPr>
              <a:t>BKE_object_eval_uber_data</a:t>
            </a:r>
            <a:r>
              <a:rPr lang="zh-CN" altLang="en-US">
                <a:ea typeface="宋体" panose="02010600030101010101" pitchFamily="2" charset="-122"/>
              </a:rPr>
              <a:t>，各种</a:t>
            </a:r>
            <a:r>
              <a:rPr lang="en-US" altLang="zh-CN">
                <a:ea typeface="宋体" panose="02010600030101010101" pitchFamily="2" charset="-122"/>
              </a:rPr>
              <a:t>modifier</a:t>
            </a:r>
            <a:r>
              <a:rPr lang="zh-CN" altLang="en-US">
                <a:ea typeface="宋体" panose="02010600030101010101" pitchFamily="2" charset="-122"/>
              </a:rPr>
              <a:t>就是在这个阶段工作的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节点记录的是更新物体的几何，而不是更新某个</a:t>
            </a:r>
            <a:r>
              <a:rPr lang="en-US" altLang="zh-CN">
                <a:ea typeface="宋体" panose="02010600030101010101" pitchFamily="2" charset="-122"/>
              </a:rPr>
              <a:t>modifier</a:t>
            </a:r>
            <a:r>
              <a:rPr lang="zh-CN" altLang="en-US">
                <a:ea typeface="宋体" panose="02010600030101010101" pitchFamily="2" charset="-122"/>
              </a:rPr>
              <a:t>，对于</a:t>
            </a:r>
            <a:r>
              <a:rPr lang="en-US" altLang="zh-CN">
                <a:ea typeface="宋体" panose="02010600030101010101" pitchFamily="2" charset="-122"/>
              </a:rPr>
              <a:t>modifier</a:t>
            </a:r>
            <a:r>
              <a:rPr lang="zh-CN" altLang="en-US">
                <a:ea typeface="宋体" panose="02010600030101010101" pitchFamily="2" charset="-122"/>
              </a:rPr>
              <a:t>链来说，即使只是更新最后一环，前面结果也必须重算（下图更新</a:t>
            </a:r>
            <a:r>
              <a:rPr lang="en-US" altLang="zh-CN">
                <a:ea typeface="宋体" panose="02010600030101010101" pitchFamily="2" charset="-122"/>
              </a:rPr>
              <a:t>array modifier</a:t>
            </a:r>
            <a:r>
              <a:rPr lang="zh-CN" altLang="en-US">
                <a:ea typeface="宋体" panose="02010600030101010101" pitchFamily="2" charset="-122"/>
              </a:rPr>
              <a:t>参数，会导致前面</a:t>
            </a:r>
            <a:r>
              <a:rPr lang="en-US" altLang="zh-CN">
                <a:ea typeface="宋体" panose="02010600030101010101" pitchFamily="2" charset="-122"/>
              </a:rPr>
              <a:t>bevel</a:t>
            </a:r>
            <a:r>
              <a:rPr lang="zh-CN" altLang="en-US">
                <a:ea typeface="宋体" panose="02010600030101010101" pitchFamily="2" charset="-122"/>
              </a:rPr>
              <a:t>重算）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43910" y="4017010"/>
            <a:ext cx="2649220" cy="1037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565" y="3928745"/>
            <a:ext cx="3035300" cy="1213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75375" y="3188335"/>
            <a:ext cx="2968625" cy="19551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depsgraph</a:t>
            </a:r>
            <a:r>
              <a:rPr lang="zh-CN" altLang="en-US"/>
              <a:t>更新时间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控制台设置</a:t>
            </a:r>
            <a:r>
              <a:rPr lang="en-US" altLang="zh-CN"/>
              <a:t>bpy.app.debug_depsgraph_time=True</a:t>
            </a:r>
            <a:r>
              <a:rPr lang="zh-CN" altLang="en-US">
                <a:ea typeface="宋体" panose="02010600030101010101" pitchFamily="2" charset="-122"/>
              </a:rPr>
              <a:t>可以观察更新时间，下图把倒角段数增加到</a:t>
            </a:r>
            <a:r>
              <a:rPr lang="en-US" altLang="zh-CN">
                <a:ea typeface="宋体" panose="02010600030101010101" pitchFamily="2" charset="-122"/>
              </a:rPr>
              <a:t>100</a:t>
            </a:r>
            <a:r>
              <a:rPr lang="zh-CN" altLang="en-US">
                <a:ea typeface="宋体" panose="02010600030101010101" pitchFamily="2" charset="-122"/>
              </a:rPr>
              <a:t>后更新耗时显著增加，且只有重算几何时耗时增加，拖动物体不受影响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7695" y="2493645"/>
            <a:ext cx="7929245" cy="2649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引言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中间数据能否缓存，何时必须重算？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例：倒角代码在</a:t>
            </a:r>
            <a:r>
              <a:rPr lang="en-US" altLang="zh-CN">
                <a:ea typeface="宋体" panose="02010600030101010101" pitchFamily="2" charset="-122"/>
              </a:rPr>
              <a:t>MOD_bevel.cc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modifyMesh()</a:t>
            </a:r>
            <a:r>
              <a:rPr lang="zh-CN" altLang="en-US">
                <a:ea typeface="宋体" panose="02010600030101010101" pitchFamily="2" charset="-122"/>
              </a:rPr>
              <a:t>，扭曲形变代码在</a:t>
            </a:r>
            <a:r>
              <a:rPr lang="en-US" altLang="zh-CN">
                <a:ea typeface="宋体" panose="02010600030101010101" pitchFamily="2" charset="-122"/>
              </a:rPr>
              <a:t>MOD_simpledeform.cc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deformVerts()</a:t>
            </a:r>
            <a:r>
              <a:rPr lang="zh-CN" altLang="en-US">
                <a:ea typeface="宋体" panose="02010600030101010101" pitchFamily="2" charset="-122"/>
              </a:rPr>
              <a:t>，下面左图两方块相互无关，修改</a:t>
            </a:r>
            <a:r>
              <a:rPr lang="en-US" altLang="zh-CN">
                <a:ea typeface="宋体" panose="02010600030101010101" pitchFamily="2" charset="-122"/>
              </a:rPr>
              <a:t>modifier</a:t>
            </a:r>
            <a:r>
              <a:rPr lang="zh-CN" altLang="en-US">
                <a:ea typeface="宋体" panose="02010600030101010101" pitchFamily="2" charset="-122"/>
              </a:rPr>
              <a:t>参数只重算本方块几何输出，右图</a:t>
            </a:r>
            <a:r>
              <a:rPr lang="en-US" altLang="zh-CN">
                <a:ea typeface="宋体" panose="02010600030101010101" pitchFamily="2" charset="-122"/>
              </a:rPr>
              <a:t>cube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boolean modifier</a:t>
            </a:r>
            <a:r>
              <a:rPr lang="zh-CN" altLang="en-US">
                <a:ea typeface="宋体" panose="02010600030101010101" pitchFamily="2" charset="-122"/>
              </a:rPr>
              <a:t>依赖</a:t>
            </a:r>
            <a:r>
              <a:rPr lang="en-US" altLang="zh-CN">
                <a:ea typeface="宋体" panose="02010600030101010101" pitchFamily="2" charset="-122"/>
              </a:rPr>
              <a:t>cube.001</a:t>
            </a:r>
            <a:r>
              <a:rPr lang="zh-CN" altLang="en-US">
                <a:ea typeface="宋体" panose="02010600030101010101" pitchFamily="2" charset="-122"/>
              </a:rPr>
              <a:t>，因此对</a:t>
            </a:r>
            <a:r>
              <a:rPr lang="en-US" altLang="zh-CN">
                <a:ea typeface="宋体" panose="02010600030101010101" pitchFamily="2" charset="-122"/>
              </a:rPr>
              <a:t>cube.001</a:t>
            </a:r>
            <a:r>
              <a:rPr lang="zh-CN" altLang="en-US">
                <a:ea typeface="宋体" panose="02010600030101010101" pitchFamily="2" charset="-122"/>
              </a:rPr>
              <a:t>的修改会导致重算</a:t>
            </a:r>
            <a:r>
              <a:rPr lang="en-US" altLang="zh-CN">
                <a:ea typeface="宋体" panose="02010600030101010101" pitchFamily="2" charset="-122"/>
              </a:rPr>
              <a:t>cube</a:t>
            </a:r>
            <a:r>
              <a:rPr lang="zh-CN" altLang="en-US">
                <a:ea typeface="宋体" panose="02010600030101010101" pitchFamily="2" charset="-122"/>
              </a:rPr>
              <a:t>的几何输出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0135" y="2952115"/>
            <a:ext cx="2797175" cy="2016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73345" y="2952115"/>
            <a:ext cx="2442845" cy="20104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depsgraph</a:t>
            </a:r>
            <a:r>
              <a:rPr lang="zh-CN" altLang="en-US">
                <a:ea typeface="宋体" panose="02010600030101010101" pitchFamily="2" charset="-122"/>
              </a:rPr>
              <a:t>输出结果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depsgraph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IDNode</a:t>
            </a:r>
            <a:r>
              <a:rPr lang="zh-CN" altLang="en-US">
                <a:ea typeface="宋体" panose="02010600030101010101" pitchFamily="2" charset="-122"/>
              </a:rPr>
              <a:t>存一份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的复制</a:t>
            </a:r>
            <a:r>
              <a:rPr lang="en-US" altLang="zh-CN">
                <a:ea typeface="宋体" panose="02010600030101010101" pitchFamily="2" charset="-122"/>
              </a:rPr>
              <a:t>id_cow</a:t>
            </a:r>
            <a:r>
              <a:rPr lang="zh-CN" altLang="en-US">
                <a:ea typeface="宋体" panose="02010600030101010101" pitchFamily="2" charset="-122"/>
              </a:rPr>
              <a:t>，构建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r>
              <a:rPr lang="zh-CN" altLang="en-US">
                <a:ea typeface="宋体" panose="02010600030101010101" pitchFamily="2" charset="-122"/>
              </a:rPr>
              <a:t>时从之前版本拿到</a:t>
            </a:r>
            <a:r>
              <a:rPr lang="en-US" altLang="zh-CN">
                <a:ea typeface="宋体" panose="02010600030101010101" pitchFamily="2" charset="-122"/>
              </a:rPr>
              <a:t>id_cow</a:t>
            </a:r>
            <a:r>
              <a:rPr lang="zh-CN" altLang="en-US">
                <a:ea typeface="宋体" panose="02010600030101010101" pitchFamily="2" charset="-122"/>
              </a:rPr>
              <a:t>，因此即使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r>
              <a:rPr lang="zh-CN" altLang="en-US">
                <a:ea typeface="宋体" panose="02010600030101010101" pitchFamily="2" charset="-122"/>
              </a:rPr>
              <a:t>需要重建，但未修改的物体并不需要重新计算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2050" y="4140835"/>
            <a:ext cx="2821940" cy="94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4165" y="3451860"/>
            <a:ext cx="4537075" cy="463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68620" y="2466975"/>
            <a:ext cx="28924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depsgraph</a:t>
            </a:r>
            <a:r>
              <a:rPr lang="zh-CN" altLang="en-US">
                <a:ea typeface="宋体" panose="02010600030101010101" pitchFamily="2" charset="-122"/>
              </a:rPr>
              <a:t>渲染输出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渲染循环中，遍历</a:t>
            </a:r>
            <a:r>
              <a:rPr lang="en-US" altLang="zh-CN"/>
              <a:t>depsgraph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object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copy on write</a:t>
            </a:r>
            <a:r>
              <a:rPr lang="zh-CN" altLang="en-US">
                <a:ea typeface="宋体" panose="02010600030101010101" pitchFamily="2" charset="-122"/>
              </a:rPr>
              <a:t>部分）逐个渲染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80030" y="2077720"/>
            <a:ext cx="3583305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depsgraph</a:t>
            </a:r>
            <a:r>
              <a:rPr lang="zh-CN" altLang="en-US" sz="1400">
                <a:ea typeface="宋体" panose="02010600030101010101" pitchFamily="2" charset="-122"/>
              </a:rPr>
              <a:t>：生成场景依赖关系，更新结果供渲染使用，被</a:t>
            </a:r>
            <a:r>
              <a:rPr lang="en-US" altLang="zh-CN" sz="1400">
                <a:ea typeface="宋体" panose="02010600030101010101" pitchFamily="2" charset="-122"/>
              </a:rPr>
              <a:t>view layer</a:t>
            </a:r>
            <a:r>
              <a:rPr lang="zh-CN" altLang="en-US" sz="1400">
                <a:ea typeface="宋体" panose="02010600030101010101" pitchFamily="2" charset="-122"/>
              </a:rPr>
              <a:t>视图层持有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depsgraph</a:t>
            </a:r>
            <a:r>
              <a:rPr lang="zh-CN" altLang="en-US" sz="1400">
                <a:ea typeface="宋体" panose="02010600030101010101" pitchFamily="2" charset="-122"/>
              </a:rPr>
              <a:t>构成：一个</a:t>
            </a:r>
            <a:r>
              <a:rPr lang="en-US" altLang="zh-CN" sz="1400">
                <a:ea typeface="宋体" panose="02010600030101010101" pitchFamily="2" charset="-122"/>
              </a:rPr>
              <a:t>time source</a:t>
            </a:r>
            <a:r>
              <a:rPr lang="zh-CN" altLang="en-US" sz="1400">
                <a:ea typeface="宋体" panose="02010600030101010101" pitchFamily="2" charset="-122"/>
              </a:rPr>
              <a:t>节点，若干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节点，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节点下若干</a:t>
            </a:r>
            <a:r>
              <a:rPr lang="en-US" altLang="zh-CN" sz="1400">
                <a:ea typeface="宋体" panose="02010600030101010101" pitchFamily="2" charset="-122"/>
              </a:rPr>
              <a:t>component</a:t>
            </a:r>
            <a:r>
              <a:rPr lang="zh-CN" altLang="en-US" sz="1400">
                <a:ea typeface="宋体" panose="02010600030101010101" pitchFamily="2" charset="-122"/>
              </a:rPr>
              <a:t>节点，</a:t>
            </a:r>
            <a:r>
              <a:rPr lang="en-US" altLang="zh-CN" sz="1400">
                <a:ea typeface="宋体" panose="02010600030101010101" pitchFamily="2" charset="-122"/>
              </a:rPr>
              <a:t>component</a:t>
            </a:r>
            <a:r>
              <a:rPr lang="zh-CN" altLang="en-US" sz="1400">
                <a:ea typeface="宋体" panose="02010600030101010101" pitchFamily="2" charset="-122"/>
              </a:rPr>
              <a:t>节点下若干</a:t>
            </a:r>
            <a:r>
              <a:rPr lang="en-US" altLang="zh-CN" sz="1400">
                <a:ea typeface="宋体" panose="02010600030101010101" pitchFamily="2" charset="-122"/>
              </a:rPr>
              <a:t>operation</a:t>
            </a:r>
            <a:r>
              <a:rPr lang="zh-CN" altLang="en-US" sz="1400">
                <a:ea typeface="宋体" panose="02010600030101010101" pitchFamily="2" charset="-122"/>
              </a:rPr>
              <a:t>节点，</a:t>
            </a:r>
            <a:r>
              <a:rPr lang="en-US" altLang="zh-CN" sz="1400">
                <a:ea typeface="宋体" panose="02010600030101010101" pitchFamily="2" charset="-122"/>
              </a:rPr>
              <a:t>operation</a:t>
            </a:r>
            <a:r>
              <a:rPr lang="zh-CN" altLang="en-US" sz="1400">
                <a:ea typeface="宋体" panose="02010600030101010101" pitchFamily="2" charset="-122"/>
              </a:rPr>
              <a:t>节点之间互联或</a:t>
            </a:r>
            <a:r>
              <a:rPr lang="en-US" altLang="zh-CN" sz="1400">
                <a:ea typeface="宋体" panose="02010600030101010101" pitchFamily="2" charset="-122"/>
              </a:rPr>
              <a:t>time source</a:t>
            </a:r>
            <a:r>
              <a:rPr lang="zh-CN" altLang="en-US" sz="1400">
                <a:ea typeface="宋体" panose="02010600030101010101" pitchFamily="2" charset="-122"/>
              </a:rPr>
              <a:t>连接到</a:t>
            </a:r>
            <a:r>
              <a:rPr lang="en-US" altLang="zh-CN" sz="1400">
                <a:ea typeface="宋体" panose="02010600030101010101" pitchFamily="2" charset="-122"/>
              </a:rPr>
              <a:t>operation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  <a:sym typeface="+mn-ea"/>
              </a:rPr>
              <a:t>dependency graph debug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插件可视化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depsgraph</a:t>
            </a:r>
            <a:endParaRPr lang="en-US" altLang="zh-CN" sz="1400">
              <a:ea typeface="宋体" panose="02010600030101010101" pitchFamily="2" charset="-122"/>
              <a:sym typeface="+mn-ea"/>
            </a:endParaRPr>
          </a:p>
          <a:p>
            <a:r>
              <a:rPr lang="en-US" altLang="zh-CN" sz="1400">
                <a:ea typeface="宋体" panose="02010600030101010101" pitchFamily="2" charset="-122"/>
                <a:sym typeface="+mn-ea"/>
              </a:rPr>
              <a:t>blender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主循环：接收窗口事件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 -&gt; do handler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处理窗口事件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 -&gt; do notifier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处理事件引发的场景改动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 -&gt; 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渲染，通常在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do handler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阶段标记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depsgraph dirty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，在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do notifier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阶段更新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depsgraph</a:t>
            </a:r>
            <a:endParaRPr lang="en-US" altLang="zh-CN" sz="14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400">
                <a:ea typeface="宋体" panose="02010600030101010101" pitchFamily="2" charset="-122"/>
                <a:sym typeface="+mn-ea"/>
              </a:rPr>
              <a:t>任何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depsgraph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拓扑结构改动都会导致重新构建，可以用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bpy.app.debug_depsgraph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相关开关在控制台观察更新耗时</a:t>
            </a:r>
            <a:endParaRPr lang="zh-CN" altLang="en-US" sz="14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400">
                <a:ea typeface="宋体" panose="02010600030101010101" pitchFamily="2" charset="-122"/>
                <a:sym typeface="+mn-ea"/>
              </a:rPr>
              <a:t>多线程更新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depsgraph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，将无前置依赖的节点塞入任务池，执行节点任务并塞入后续节点，直到执行完成。几何修改器等更新就在这个阶段执行。如果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depsgraph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存在环路，会丢弃部分依赖关系以解环</a:t>
            </a:r>
            <a:endParaRPr lang="zh-CN" altLang="en-US" sz="1400">
              <a:ea typeface="宋体" panose="02010600030101010101" pitchFamily="2" charset="-122"/>
              <a:sym typeface="+mn-ea"/>
            </a:endParaRPr>
          </a:p>
          <a:p>
            <a:r>
              <a:rPr lang="zh-CN" altLang="en-US" sz="1400">
                <a:ea typeface="宋体" panose="02010600030101010101" pitchFamily="2" charset="-122"/>
                <a:sym typeface="+mn-ea"/>
              </a:rPr>
              <a:t>场景结果保存在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depsgraph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ID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节点存一份复制过原始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ID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并对其修改。之后渲染引擎从</a:t>
            </a:r>
            <a:r>
              <a:rPr lang="en-US" altLang="zh-CN" sz="1400">
                <a:ea typeface="宋体" panose="02010600030101010101" pitchFamily="2" charset="-122"/>
                <a:sym typeface="+mn-ea"/>
              </a:rPr>
              <a:t>depsgraph</a:t>
            </a:r>
            <a:r>
              <a:rPr lang="zh-CN" altLang="en-US" sz="1400">
                <a:ea typeface="宋体" panose="02010600030101010101" pitchFamily="2" charset="-122"/>
                <a:sym typeface="+mn-ea"/>
              </a:rPr>
              <a:t>遍历物体进行渲染</a:t>
            </a:r>
            <a:endParaRPr lang="en-US" altLang="zh-CN" sz="140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回顾：</a:t>
            </a:r>
            <a:r>
              <a:rPr lang="en-US" altLang="zh-CN"/>
              <a:t>DNA &amp; RNA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DNA</a:t>
            </a:r>
            <a:r>
              <a:rPr lang="zh-CN" altLang="en-US">
                <a:ea typeface="宋体" panose="02010600030101010101" pitchFamily="2" charset="-122"/>
              </a:rPr>
              <a:t>：会被序列化的结构体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Object Mesh Material</a:t>
            </a:r>
            <a:r>
              <a:rPr lang="zh-CN" altLang="en-US">
                <a:ea typeface="宋体" panose="02010600030101010101" pitchFamily="2" charset="-122"/>
              </a:rPr>
              <a:t>等的基类，作为许多操作的入口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Main</a:t>
            </a:r>
            <a:r>
              <a:rPr lang="zh-CN" altLang="en-US">
                <a:ea typeface="宋体" panose="02010600030101010101" pitchFamily="2" charset="-122"/>
              </a:rPr>
              <a:t>结构体：所有可被查询到的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挂载在</a:t>
            </a:r>
            <a:r>
              <a:rPr lang="en-US" altLang="zh-CN">
                <a:ea typeface="宋体" panose="02010600030101010101" pitchFamily="2" charset="-122"/>
              </a:rPr>
              <a:t>Main</a:t>
            </a:r>
            <a:r>
              <a:rPr lang="zh-CN" altLang="en-US">
                <a:ea typeface="宋体" panose="02010600030101010101" pitchFamily="2" charset="-122"/>
              </a:rPr>
              <a:t>结构体的不同链表下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RNA</a:t>
            </a:r>
            <a:r>
              <a:rPr lang="zh-CN" altLang="en-US">
                <a:ea typeface="宋体" panose="02010600030101010101" pitchFamily="2" charset="-122"/>
              </a:rPr>
              <a:t>：属性系统，将原始数据封装成属性，给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r>
              <a:rPr lang="zh-CN" altLang="en-US">
                <a:ea typeface="宋体" panose="02010600030101010101" pitchFamily="2" charset="-122"/>
              </a:rPr>
              <a:t>、脚本、动画等模块使用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39085" y="2853690"/>
            <a:ext cx="3465830" cy="2280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大纲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depsgraph</a:t>
            </a:r>
            <a:r>
              <a:rPr lang="zh-CN" altLang="en-US">
                <a:ea typeface="宋体" panose="02010600030101010101" pitchFamily="2" charset="-122"/>
              </a:rPr>
              <a:t>介绍</a:t>
            </a:r>
            <a:r>
              <a:rPr lang="zh-CN" altLang="zh-CN">
                <a:ea typeface="宋体" panose="02010600030101010101" pitchFamily="2" charset="-122"/>
              </a:rPr>
              <a:t>：场景序列化数据到渲染数据的转换</a:t>
            </a:r>
            <a:endParaRPr lang="zh-CN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依赖关系图构成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构建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更新</a:t>
            </a:r>
            <a:r>
              <a:rPr lang="en-US" altLang="zh-CN">
                <a:ea typeface="宋体" panose="02010600030101010101" pitchFamily="2" charset="-122"/>
              </a:rPr>
              <a:t>depsgraph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depsgraph</a:t>
            </a:r>
            <a:r>
              <a:rPr lang="zh-CN" altLang="en-US">
                <a:ea typeface="宋体" panose="02010600030101010101" pitchFamily="2" charset="-122"/>
              </a:rPr>
              <a:t>输出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Depsgraph </a:t>
            </a:r>
            <a:r>
              <a:rPr lang="zh-CN" altLang="en-US">
                <a:ea typeface="宋体" panose="02010600030101010101" pitchFamily="2" charset="-122"/>
              </a:rPr>
              <a:t>依赖图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https://wiki.blender.org/wiki/Source/Depsgraph，</a:t>
            </a:r>
            <a:r>
              <a:rPr lang="en-US" altLang="zh-CN"/>
              <a:t>2.8</a:t>
            </a:r>
            <a:r>
              <a:rPr lang="zh-CN" altLang="en-US">
                <a:ea typeface="宋体" panose="02010600030101010101" pitchFamily="2" charset="-122"/>
              </a:rPr>
              <a:t>版本</a:t>
            </a:r>
            <a:endParaRPr lang="zh-CN" altLang="en-US"/>
          </a:p>
          <a:p>
            <a:r>
              <a:rPr lang="zh-CN" altLang="en-US"/>
              <a:t>场景序列化数据转换到渲染数据</a:t>
            </a:r>
            <a:endParaRPr lang="zh-CN" altLang="en-US"/>
          </a:p>
          <a:p>
            <a:r>
              <a:rPr lang="zh-CN" altLang="en-US"/>
              <a:t>避免不必要的数据更新</a:t>
            </a:r>
            <a:endParaRPr lang="zh-CN" altLang="en-US"/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9725" y="2244725"/>
            <a:ext cx="4089400" cy="2898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54220" y="4038600"/>
            <a:ext cx="4488180" cy="908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2820" y="3663950"/>
            <a:ext cx="38938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回顾：</a:t>
            </a:r>
            <a:r>
              <a:rPr lang="en-US" altLang="zh-CN"/>
              <a:t>DNA</a:t>
            </a:r>
            <a:r>
              <a:rPr lang="zh-CN" altLang="en-US">
                <a:ea typeface="宋体" panose="02010600030101010101" pitchFamily="2" charset="-122"/>
              </a:rPr>
              <a:t>就是序列化到</a:t>
            </a:r>
            <a:r>
              <a:rPr lang="en-US" altLang="zh-CN">
                <a:ea typeface="宋体" panose="02010600030101010101" pitchFamily="2" charset="-122"/>
              </a:rPr>
              <a:t>.blend</a:t>
            </a:r>
            <a:r>
              <a:rPr lang="zh-CN" altLang="en-US">
                <a:ea typeface="宋体" panose="02010600030101010101" pitchFamily="2" charset="-122"/>
              </a:rPr>
              <a:t>文件的内容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谁持有</a:t>
            </a:r>
            <a:r>
              <a:rPr lang="en-US" altLang="zh-CN">
                <a:ea typeface="宋体" panose="02010600030101010101" pitchFamily="2" charset="-122"/>
              </a:rPr>
              <a:t>d</a:t>
            </a:r>
            <a:r>
              <a:rPr lang="en-US" altLang="zh-CN"/>
              <a:t>epsgraph</a:t>
            </a:r>
            <a:r>
              <a:rPr lang="zh-CN" altLang="en-US">
                <a:ea typeface="宋体" panose="02010600030101010101" pitchFamily="2" charset="-122"/>
              </a:rPr>
              <a:t>？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5975350" cy="3416300"/>
          </a:xfrm>
        </p:spPr>
        <p:txBody>
          <a:bodyPr/>
          <a:p>
            <a:r>
              <a:rPr lang="zh-CN" altLang="en-US" sz="1400">
                <a:ea typeface="宋体" panose="02010600030101010101" pitchFamily="2" charset="-122"/>
              </a:rPr>
              <a:t>每个视图层有一个</a:t>
            </a:r>
            <a:r>
              <a:rPr lang="en-US" altLang="zh-CN" sz="1400">
                <a:ea typeface="宋体" panose="02010600030101010101" pitchFamily="2" charset="-122"/>
              </a:rPr>
              <a:t>depsgraph</a:t>
            </a:r>
            <a:endParaRPr lang="en-US" altLang="zh-CN" sz="1400"/>
          </a:p>
          <a:p>
            <a:r>
              <a:rPr lang="en-US" altLang="zh-CN" sz="1400"/>
              <a:t>Main</a:t>
            </a:r>
            <a:r>
              <a:rPr lang="zh-CN" altLang="en-US" sz="1400">
                <a:ea typeface="宋体" panose="02010600030101010101" pitchFamily="2" charset="-122"/>
              </a:rPr>
              <a:t>：项目所有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Scene</a:t>
            </a:r>
            <a:r>
              <a:rPr lang="zh-CN" altLang="en-US" sz="1400">
                <a:ea typeface="宋体" panose="02010600030101010101" pitchFamily="2" charset="-122"/>
              </a:rPr>
              <a:t>：场景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ViewLayer</a:t>
            </a:r>
            <a:r>
              <a:rPr lang="zh-CN" altLang="en-US" sz="1400">
                <a:ea typeface="宋体" panose="02010600030101010101" pitchFamily="2" charset="-122"/>
              </a:rPr>
              <a:t>：视图层，可控制部分物体显示隐藏等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eEvaluationMode</a:t>
            </a:r>
            <a:r>
              <a:rPr lang="zh-CN" altLang="en-US" sz="1400">
                <a:ea typeface="宋体" panose="02010600030101010101" pitchFamily="2" charset="-122"/>
              </a:rPr>
              <a:t>：编辑器视图</a:t>
            </a:r>
            <a:r>
              <a:rPr lang="en-US" altLang="zh-CN" sz="1400">
                <a:ea typeface="宋体" panose="02010600030101010101" pitchFamily="2" charset="-122"/>
              </a:rPr>
              <a:t>/</a:t>
            </a:r>
            <a:r>
              <a:rPr lang="zh-CN" altLang="en-US" sz="1400">
                <a:ea typeface="宋体" panose="02010600030101010101" pitchFamily="2" charset="-122"/>
              </a:rPr>
              <a:t>渲染</a:t>
            </a:r>
            <a:endParaRPr lang="zh-CN" altLang="en-US" sz="1400">
              <a:ea typeface="宋体" panose="02010600030101010101" pitchFamily="2" charset="-122"/>
            </a:endParaRPr>
          </a:p>
          <a:p>
            <a:pPr marL="114300" indent="0">
              <a:buNone/>
            </a:pP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在析构打断点可知，编辑器下</a:t>
            </a:r>
            <a:r>
              <a:rPr lang="en-US" altLang="zh-CN" sz="1400">
                <a:ea typeface="宋体" panose="02010600030101010101" pitchFamily="2" charset="-122"/>
              </a:rPr>
              <a:t>depsgraph</a:t>
            </a:r>
            <a:r>
              <a:rPr lang="zh-CN" altLang="en-US" sz="1400">
                <a:ea typeface="宋体" panose="02010600030101010101" pitchFamily="2" charset="-122"/>
              </a:rPr>
              <a:t>被</a:t>
            </a:r>
            <a:r>
              <a:rPr lang="en-US" altLang="zh-CN" sz="1400">
                <a:ea typeface="宋体" panose="02010600030101010101" pitchFamily="2" charset="-122"/>
              </a:rPr>
              <a:t>ViewLayer</a:t>
            </a:r>
            <a:r>
              <a:rPr lang="zh-CN" altLang="en-US" sz="1400">
                <a:ea typeface="宋体" panose="02010600030101010101" pitchFamily="2" charset="-122"/>
              </a:rPr>
              <a:t>持有，</a:t>
            </a:r>
            <a:r>
              <a:rPr lang="en-US" altLang="zh-CN" sz="1400">
                <a:ea typeface="宋体" panose="02010600030101010101" pitchFamily="2" charset="-122"/>
              </a:rPr>
              <a:t>f12</a:t>
            </a:r>
            <a:r>
              <a:rPr lang="zh-CN" altLang="en-US" sz="1400">
                <a:ea typeface="宋体" panose="02010600030101010101" pitchFamily="2" charset="-122"/>
              </a:rPr>
              <a:t>渲染时由</a:t>
            </a:r>
            <a:r>
              <a:rPr lang="en-US" altLang="zh-CN" sz="1400">
                <a:ea typeface="宋体" panose="02010600030101010101" pitchFamily="2" charset="-122"/>
              </a:rPr>
              <a:t>RenderEngine</a:t>
            </a:r>
            <a:r>
              <a:rPr lang="zh-CN" altLang="en-US" sz="1400">
                <a:ea typeface="宋体" panose="02010600030101010101" pitchFamily="2" charset="-122"/>
              </a:rPr>
              <a:t>创建持有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0425" y="977900"/>
            <a:ext cx="4455795" cy="815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55080" y="1831340"/>
            <a:ext cx="2753995" cy="1593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33670" y="4265930"/>
            <a:ext cx="3782695" cy="8299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2625" y="4265930"/>
            <a:ext cx="3797300" cy="810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depsgraph</a:t>
            </a:r>
            <a:r>
              <a:rPr lang="zh-CN" altLang="en-US"/>
              <a:t>节点类型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518660" cy="3416300"/>
          </a:xfrm>
        </p:spPr>
        <p:txBody>
          <a:bodyPr/>
          <a:p>
            <a:r>
              <a:rPr lang="zh-CN" altLang="en-US" sz="1400">
                <a:ea typeface="宋体" panose="02010600030101010101" pitchFamily="2" charset="-122"/>
              </a:rPr>
              <a:t>基本类型</a:t>
            </a:r>
            <a:r>
              <a:rPr lang="en-US" altLang="zh-CN" sz="1400">
                <a:ea typeface="宋体" panose="02010600030101010101" pitchFamily="2" charset="-122"/>
              </a:rPr>
              <a:t>deg::Node</a:t>
            </a:r>
            <a:r>
              <a:rPr lang="zh-CN" altLang="en-US" sz="1400">
                <a:ea typeface="宋体" panose="02010600030101010101" pitchFamily="2" charset="-122"/>
              </a:rPr>
              <a:t>，分多个子类（下左）</a:t>
            </a:r>
            <a:endParaRPr lang="en-US" altLang="zh-CN" sz="1400"/>
          </a:p>
          <a:p>
            <a:r>
              <a:rPr lang="en-US" altLang="zh-CN" sz="1400"/>
              <a:t>NodeClass</a:t>
            </a:r>
            <a:r>
              <a:rPr lang="zh-CN" altLang="en-US" sz="1400">
                <a:ea typeface="宋体" panose="02010600030101010101" pitchFamily="2" charset="-122"/>
              </a:rPr>
              <a:t>大类，</a:t>
            </a:r>
            <a:r>
              <a:rPr lang="en-US" altLang="zh-CN" sz="1400">
                <a:ea typeface="宋体" panose="02010600030101010101" pitchFamily="2" charset="-122"/>
              </a:rPr>
              <a:t>NodeType</a:t>
            </a:r>
            <a:r>
              <a:rPr lang="zh-CN" altLang="en-US" sz="1400">
                <a:ea typeface="宋体" panose="02010600030101010101" pitchFamily="2" charset="-122"/>
              </a:rPr>
              <a:t>具体类型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TIMESOURCE</a:t>
            </a:r>
            <a:r>
              <a:rPr lang="zh-CN" altLang="en-US" sz="1400">
                <a:ea typeface="宋体" panose="02010600030101010101" pitchFamily="2" charset="-122"/>
              </a:rPr>
              <a:t>：动画时间轴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ID_REF</a:t>
            </a:r>
            <a:r>
              <a:rPr lang="zh-CN" altLang="en-US" sz="1400">
                <a:ea typeface="宋体" panose="02010600030101010101" pitchFamily="2" charset="-122"/>
              </a:rPr>
              <a:t>：每个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各种</a:t>
            </a:r>
            <a:r>
              <a:rPr lang="en-US" altLang="zh-CN" sz="1400">
                <a:ea typeface="宋体" panose="02010600030101010101" pitchFamily="2" charset="-122"/>
              </a:rPr>
              <a:t>COMPONENT</a:t>
            </a:r>
            <a:r>
              <a:rPr lang="zh-CN" altLang="en-US" sz="1400">
                <a:ea typeface="宋体" panose="02010600030101010101" pitchFamily="2" charset="-122"/>
              </a:rPr>
              <a:t>：</a:t>
            </a:r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的各种组成部分，</a:t>
            </a:r>
            <a:r>
              <a:rPr lang="en-US" altLang="zh-CN" sz="1400">
                <a:ea typeface="宋体" panose="02010600030101010101" pitchFamily="2" charset="-122"/>
              </a:rPr>
              <a:t>transform</a:t>
            </a:r>
            <a:r>
              <a:rPr lang="zh-CN" altLang="en-US" sz="1400">
                <a:ea typeface="宋体" panose="02010600030101010101" pitchFamily="2" charset="-122"/>
              </a:rPr>
              <a:t>，几何，显隐等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OPERATION</a:t>
            </a:r>
            <a:r>
              <a:rPr lang="zh-CN" altLang="en-US" sz="1400">
                <a:ea typeface="宋体" panose="02010600030101010101" pitchFamily="2" charset="-122"/>
              </a:rPr>
              <a:t>操作：针对</a:t>
            </a:r>
            <a:r>
              <a:rPr lang="en-US" altLang="zh-CN" sz="1400">
                <a:ea typeface="宋体" panose="02010600030101010101" pitchFamily="2" charset="-122"/>
              </a:rPr>
              <a:t>component</a:t>
            </a:r>
            <a:r>
              <a:rPr lang="zh-CN" altLang="en-US" sz="1400">
                <a:ea typeface="宋体" panose="02010600030101010101" pitchFamily="2" charset="-122"/>
              </a:rPr>
              <a:t>的具体操作，多种</a:t>
            </a:r>
            <a:r>
              <a:rPr lang="en-US" altLang="zh-CN" sz="1400">
                <a:ea typeface="宋体" panose="02010600030101010101" pitchFamily="2" charset="-122"/>
              </a:rPr>
              <a:t>OperationCode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ID</a:t>
            </a:r>
            <a:r>
              <a:rPr lang="zh-CN" altLang="en-US" sz="1400">
                <a:ea typeface="宋体" panose="02010600030101010101" pitchFamily="2" charset="-122"/>
              </a:rPr>
              <a:t>包含</a:t>
            </a:r>
            <a:r>
              <a:rPr lang="en-US" altLang="zh-CN" sz="1400">
                <a:ea typeface="宋体" panose="02010600030101010101" pitchFamily="2" charset="-122"/>
              </a:rPr>
              <a:t>component</a:t>
            </a:r>
            <a:r>
              <a:rPr lang="zh-CN" altLang="en-US" sz="1400">
                <a:ea typeface="宋体" panose="02010600030101010101" pitchFamily="2" charset="-122"/>
              </a:rPr>
              <a:t>，</a:t>
            </a:r>
            <a:r>
              <a:rPr lang="en-US" altLang="zh-CN" sz="1400">
                <a:ea typeface="宋体" panose="02010600030101010101" pitchFamily="2" charset="-122"/>
              </a:rPr>
              <a:t>component</a:t>
            </a:r>
            <a:r>
              <a:rPr lang="zh-CN" altLang="en-US" sz="1400">
                <a:ea typeface="宋体" panose="02010600030101010101" pitchFamily="2" charset="-122"/>
              </a:rPr>
              <a:t>包含</a:t>
            </a:r>
            <a:r>
              <a:rPr lang="en-US" altLang="zh-CN" sz="1400">
                <a:ea typeface="宋体" panose="02010600030101010101" pitchFamily="2" charset="-122"/>
              </a:rPr>
              <a:t>operation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40890" y="3915410"/>
            <a:ext cx="2477770" cy="1123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99660" y="351790"/>
            <a:ext cx="2253615" cy="4792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88835" y="351790"/>
            <a:ext cx="1955165" cy="4791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675" y="3825875"/>
            <a:ext cx="1751330" cy="12757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depsgraph</a:t>
            </a:r>
            <a:r>
              <a:rPr lang="zh-CN" altLang="en-US">
                <a:ea typeface="宋体" panose="02010600030101010101" pitchFamily="2" charset="-122"/>
              </a:rPr>
              <a:t>构成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depsgraph</a:t>
            </a:r>
            <a:r>
              <a:rPr lang="zh-CN" altLang="en-US">
                <a:ea typeface="宋体" panose="02010600030101010101" pitchFamily="2" charset="-122"/>
              </a:rPr>
              <a:t>包含一个</a:t>
            </a:r>
            <a:r>
              <a:rPr lang="en-US" altLang="zh-CN">
                <a:ea typeface="宋体" panose="02010600030101010101" pitchFamily="2" charset="-122"/>
              </a:rPr>
              <a:t>TimeSourceNode</a:t>
            </a:r>
            <a:r>
              <a:rPr lang="zh-CN" altLang="en-US">
                <a:ea typeface="宋体" panose="02010600030101010101" pitchFamily="2" charset="-122"/>
              </a:rPr>
              <a:t>和若干</a:t>
            </a:r>
            <a:r>
              <a:rPr lang="en-US" altLang="zh-CN">
                <a:ea typeface="宋体" panose="02010600030101010101" pitchFamily="2" charset="-122"/>
              </a:rPr>
              <a:t>IDNode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IDNode</a:t>
            </a:r>
            <a:r>
              <a:rPr lang="zh-CN" altLang="en-US">
                <a:ea typeface="宋体" panose="02010600030101010101" pitchFamily="2" charset="-122"/>
              </a:rPr>
              <a:t>包含若干</a:t>
            </a:r>
            <a:r>
              <a:rPr lang="en-US" altLang="zh-CN">
                <a:ea typeface="宋体" panose="02010600030101010101" pitchFamily="2" charset="-122"/>
              </a:rPr>
              <a:t>ComponentNode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ComponentNode</a:t>
            </a:r>
            <a:r>
              <a:rPr lang="zh-CN" altLang="en-US">
                <a:ea typeface="宋体" panose="02010600030101010101" pitchFamily="2" charset="-122"/>
              </a:rPr>
              <a:t>包含若干</a:t>
            </a:r>
            <a:r>
              <a:rPr lang="en-US" altLang="zh-CN">
                <a:ea typeface="宋体" panose="02010600030101010101" pitchFamily="2" charset="-122"/>
              </a:rPr>
              <a:t>OperationNode</a:t>
            </a:r>
            <a:r>
              <a:rPr lang="zh-CN" altLang="en-US">
                <a:ea typeface="宋体" panose="02010600030101010101" pitchFamily="2" charset="-122"/>
              </a:rPr>
              <a:t>，有入口和出口操作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5745" y="2743200"/>
            <a:ext cx="3100705" cy="1034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48685" y="2809875"/>
            <a:ext cx="3050540" cy="9010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63690" y="2864485"/>
            <a:ext cx="2204720" cy="9537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3962</Words>
  <Application>WPS 演示</Application>
  <PresentationFormat/>
  <Paragraphs>186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Arial</vt:lpstr>
      <vt:lpstr>宋体</vt:lpstr>
      <vt:lpstr>Wingdings</vt:lpstr>
      <vt:lpstr>Arial</vt:lpstr>
      <vt:lpstr>微软雅黑</vt:lpstr>
      <vt:lpstr>Arial Unicode MS</vt:lpstr>
      <vt:lpstr>Simple Light</vt:lpstr>
      <vt:lpstr>Depsgraph场景依赖图</vt:lpstr>
      <vt:lpstr>引言</vt:lpstr>
      <vt:lpstr>引言</vt:lpstr>
      <vt:lpstr>回顾：DNA &amp; RNA</vt:lpstr>
      <vt:lpstr>大纲</vt:lpstr>
      <vt:lpstr>Depsgraph 依赖图</vt:lpstr>
      <vt:lpstr>谁持有depsgraph？</vt:lpstr>
      <vt:lpstr>depsgraph节点类型</vt:lpstr>
      <vt:lpstr>depsgraph构成</vt:lpstr>
      <vt:lpstr>节点连接Relation</vt:lpstr>
      <vt:lpstr>对比游戏引擎</vt:lpstr>
      <vt:lpstr>插件可视化</vt:lpstr>
      <vt:lpstr>例1：父子transform</vt:lpstr>
      <vt:lpstr>例2：mesh boolean修改器</vt:lpstr>
      <vt:lpstr>例3：几何节点修改器的跨物体引用</vt:lpstr>
      <vt:lpstr>例4：动画</vt:lpstr>
      <vt:lpstr>何时构建depsgraph</vt:lpstr>
      <vt:lpstr>触发构建depsgraph</vt:lpstr>
      <vt:lpstr>从头构建depsgraph</vt:lpstr>
      <vt:lpstr>depsgraph构建时间</vt:lpstr>
      <vt:lpstr>更新depsgraph</vt:lpstr>
      <vt:lpstr>插入entry_tag</vt:lpstr>
      <vt:lpstr>确定需要更新的节点</vt:lpstr>
      <vt:lpstr>多线程更新</vt:lpstr>
      <vt:lpstr>多线程更新</vt:lpstr>
      <vt:lpstr>任务调度</vt:lpstr>
      <vt:lpstr>解除环形依赖</vt:lpstr>
      <vt:lpstr>更新操作</vt:lpstr>
      <vt:lpstr>depsgraph更新时间</vt:lpstr>
      <vt:lpstr>depsgraph输出结果</vt:lpstr>
      <vt:lpstr>depsgraph渲染输出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622</cp:revision>
  <dcterms:created xsi:type="dcterms:W3CDTF">2022-07-15T07:45:00Z</dcterms:created>
  <dcterms:modified xsi:type="dcterms:W3CDTF">2023-07-20T11:41:33Z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2052-11.1.0.14309</vt:lpwstr>
  </property>
</Properties>
</file>